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7" r:id="rId11"/>
    <p:sldId id="296" r:id="rId12"/>
    <p:sldId id="298" r:id="rId13"/>
    <p:sldId id="299" r:id="rId14"/>
    <p:sldId id="302" r:id="rId15"/>
    <p:sldId id="300" r:id="rId16"/>
    <p:sldId id="301" r:id="rId17"/>
    <p:sldId id="304" r:id="rId18"/>
    <p:sldId id="310" r:id="rId19"/>
    <p:sldId id="303" r:id="rId20"/>
    <p:sldId id="306" r:id="rId21"/>
    <p:sldId id="307" r:id="rId22"/>
    <p:sldId id="305" r:id="rId23"/>
    <p:sldId id="308" r:id="rId24"/>
    <p:sldId id="309" r:id="rId25"/>
    <p:sldId id="31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065" autoAdjust="0"/>
  </p:normalViewPr>
  <p:slideViewPr>
    <p:cSldViewPr snapToGrid="0">
      <p:cViewPr>
        <p:scale>
          <a:sx n="75" d="100"/>
          <a:sy n="75" d="100"/>
        </p:scale>
        <p:origin x="300" y="-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1DC27-3D51-4E0A-BFDB-11E5DA7B6F45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AE3F1-59D0-44F6-9D91-1AA3C4BF5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91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(sequences, OTUs)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OUT: operational taxonomic unit 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C3120-818E-410A-9273-880BE8427B7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0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C3120-818E-410A-9273-880BE8427B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C3120-818E-410A-9273-880BE8427B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0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使用引导方法。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给定对齐方式后，从对齐方式和替换方式中随机选择列。（放回式抽样）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将树构建应用于新数据集。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重复选择次数。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观察原始树中每个包层的频率是对该包层的置信度。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AE3F1-59D0-44F6-9D91-1AA3C4BF51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58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multiprocessing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是一个程序包，它使用类似于线程模块的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支持生成过程。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多处理程序包提供本地和远程并发，通过使用子进程而不是线程来有效地避开全局解释器锁。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因此，多处理模块允许程序员充分利用给定机器上的多个处理器。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AE3F1-59D0-44F6-9D91-1AA3C4BF51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163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欧洲分子生物学实验室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德国海德堡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用各种类型的数据注释树并导出为各种图形格式；可通过批处理界面编写脚本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AE3F1-59D0-44F6-9D91-1AA3C4BF51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551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AE3F1-59D0-44F6-9D91-1AA3C4BF51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00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3ED0C-5247-4A05-9DEC-DD0E9BB5B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83CF67-72D7-400B-A598-4480A029F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34D5CD-2F2E-441C-A407-DD6A53088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0B234-1321-41D3-960E-54623C8D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DED18-FBC0-4AD3-9813-CAD8B37F4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58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18165-B326-4F92-9582-060B69338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76D128-3726-42F1-A654-681CD4A94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D6B734-EAEB-4162-889B-F1D794AD0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D22B11-7E25-4A6C-905A-F002F2AD2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3F7DEB-6DF8-40A4-8E0F-12DFB9C7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02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E3EC85-BDCB-4993-B97E-F1E40C314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DEA722-2BD1-4DDA-A92C-590F030AD5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71A00-6104-4D14-821F-57C062DA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20B47E-E503-43FB-BC0B-A2A79DB5D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7EC0EB-61D1-4901-9F5E-A05294AFA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6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B0E64B-C37B-4CF2-9EAC-8D005A83D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3AFED8-A914-4918-BA68-7077133ED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246FEA-E25A-4DD3-94DC-D86BB939D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22B68B-2815-46E8-A35E-7965B0E6E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728578-9CF4-4307-8864-01F0E7869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256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3CA4A-74A5-4C67-B1AD-6B36D58B9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424B64-77F5-4DA2-8833-68959CDAF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185BC5-0950-488B-AB82-469A3B69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FCE4CDA-78AC-4C33-B084-A03FE760B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B61BDF-1D8F-4B06-A842-3DD432614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50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DF9FA2-87CB-42ED-9D90-98EB6EDA7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09924-8425-46D7-B2E5-C9309CE54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53A4D6-8E46-4518-9C9C-EC16160D75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D744A8-6789-4A74-B2AB-C47DFA89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A73F9E-A779-4A4B-AB6D-AAE953AD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3E8289-B7CE-467E-B039-DA60F027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3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3DDDF0-2BA4-4D9E-930E-6D3C60053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EFC8EE-FCF7-4DDA-8E26-E5C0D24F0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442B78-FD7D-44DF-89C9-60C6D87F0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49EAF8E-3713-4519-9F0C-AB05B03D8E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22EFAE-495D-4FCA-A452-815745178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2BD12B0-FE15-46BD-9E09-0739FC4DD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0F0CA5E-46F4-4609-9EE6-1B484A0D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04DE122-480F-4027-AF89-4ABCE00E8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274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D05F9-74F7-46EC-8ACA-BD99343D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EF6D94C-C7A9-4466-8D0E-5529BA26F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9A74CB-6AA9-43EC-ABB1-9BDE9CEEE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AF63CC-825C-4B7C-9D91-AE881498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721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82D85D-E96C-4E09-827C-6532A2822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4D58115-05F0-46E9-9B7C-AEFA704E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96BFE2-2DA1-4A07-AFD3-FEC024FC5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989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C164C-7292-4480-9206-9B9D2F94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DFCA6-112D-4071-8C5F-C4362F849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41FED9-FFEA-49DD-ABAF-5CF643A61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29D272-8A05-406D-99D7-562FA6A9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75BF04E-6DA7-48CB-A296-0522BC86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55E473-7EC2-44C7-B95E-38905518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8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A47C7-463A-40A4-9BAE-FE8CC81E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5C92F7D-2FC6-4385-86DB-6D3693F16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69A9D9D-97EF-424F-86AE-6146ABBCB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652A3-AF31-4CAA-B8BC-7807A8428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6B910D-0385-435D-950F-99D4B849A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519A30-7616-4301-B990-293CFECA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3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F988E8E-9E58-4666-AB0A-42001B46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64CF9F-03D9-446E-BFD8-3D192840E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C84459-F58F-4750-8671-522DE0134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9D9BA-75C7-49BE-9B33-C4229B3DB890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4C3634-F9FC-4920-82A3-FE09D3F141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3511EF2-9B29-448C-A8E1-FA0C74869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4570E-7CC1-4C59-A1B7-F09B781837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69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A19CE-9C5D-4AEF-BF93-C49925E05A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Final presentation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903984-5F47-46FE-9E84-D585795AAA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Phylogenetic tree analysis of SARS-CoV-2 genomes</a:t>
            </a:r>
          </a:p>
          <a:p>
            <a:r>
              <a:rPr lang="en-US" altLang="zh-CN" dirty="0"/>
              <a:t>using Neighbor-Joining method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23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46BD-DCBB-482B-80F4-2EA8BDA1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486E735-20DE-46BF-B3AB-ED4AACBDE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28276" r="53804" b="1492"/>
          <a:stretch/>
        </p:blipFill>
        <p:spPr>
          <a:xfrm>
            <a:off x="3344778" y="1541799"/>
            <a:ext cx="4969043" cy="4606340"/>
          </a:xfrm>
        </p:spPr>
      </p:pic>
    </p:spTree>
    <p:extLst>
      <p:ext uri="{BB962C8B-B14F-4D97-AF65-F5344CB8AC3E}">
        <p14:creationId xmlns:p14="http://schemas.microsoft.com/office/powerpoint/2010/main" val="36055940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69E85-0A9F-4200-859F-003DE0BF1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Bootstrapping Sample</a:t>
            </a:r>
            <a:endParaRPr lang="zh-CN" altLang="en-US" dirty="0"/>
          </a:p>
        </p:txBody>
      </p:sp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6BC4C844-0B95-48E9-85B9-59C8797ACB9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363829952"/>
              </p:ext>
            </p:extLst>
          </p:nvPr>
        </p:nvGraphicFramePr>
        <p:xfrm>
          <a:off x="838200" y="1825625"/>
          <a:ext cx="5181600" cy="1853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">
                  <a:extLst>
                    <a:ext uri="{9D8B030D-6E8A-4147-A177-3AD203B41FA5}">
                      <a16:colId xmlns:a16="http://schemas.microsoft.com/office/drawing/2014/main" val="191180636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252349350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92232050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794462788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9623524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4007895294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514237170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597439040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697676768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492981002"/>
                    </a:ext>
                  </a:extLst>
                </a:gridCol>
              </a:tblGrid>
              <a:tr h="306434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1026968751"/>
                  </a:ext>
                </a:extLst>
              </a:tr>
              <a:tr h="39055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21916928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3150575502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2133747191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2376074927"/>
                  </a:ext>
                </a:extLst>
              </a:tr>
            </a:tbl>
          </a:graphicData>
        </a:graphic>
      </p:graphicFrame>
      <p:graphicFrame>
        <p:nvGraphicFramePr>
          <p:cNvPr id="13" name="内容占位符 12">
            <a:extLst>
              <a:ext uri="{FF2B5EF4-FFF2-40B4-BE49-F238E27FC236}">
                <a16:creationId xmlns:a16="http://schemas.microsoft.com/office/drawing/2014/main" id="{4E7B3EA2-8CC8-4B4A-84A4-0DCFD7E1BA0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7660335"/>
              </p:ext>
            </p:extLst>
          </p:nvPr>
        </p:nvGraphicFramePr>
        <p:xfrm>
          <a:off x="6172200" y="1825625"/>
          <a:ext cx="5181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">
                  <a:extLst>
                    <a:ext uri="{9D8B030D-6E8A-4147-A177-3AD203B41FA5}">
                      <a16:colId xmlns:a16="http://schemas.microsoft.com/office/drawing/2014/main" val="2646703744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21549578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60159001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372092085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419015014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4151417759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005215117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286409011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1158792293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711653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1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7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9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334667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225564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221866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3085065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T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91412" marR="9141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G</a:t>
                      </a:r>
                      <a:endParaRPr lang="zh-CN" altLang="en-US" b="1" dirty="0"/>
                    </a:p>
                  </a:txBody>
                  <a:tcPr marL="91412" marR="91412"/>
                </a:tc>
                <a:extLst>
                  <a:ext uri="{0D108BD9-81ED-4DB2-BD59-A6C34878D82A}">
                    <a16:rowId xmlns:a16="http://schemas.microsoft.com/office/drawing/2014/main" val="1561508409"/>
                  </a:ext>
                </a:extLst>
              </a:tr>
            </a:tbl>
          </a:graphicData>
        </a:graphic>
      </p:graphicFrame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AA5D40C1-4A74-42B3-A742-76CB4DB36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137741"/>
              </p:ext>
            </p:extLst>
          </p:nvPr>
        </p:nvGraphicFramePr>
        <p:xfrm>
          <a:off x="838200" y="1825625"/>
          <a:ext cx="518160" cy="1853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">
                  <a:extLst>
                    <a:ext uri="{9D8B030D-6E8A-4147-A177-3AD203B41FA5}">
                      <a16:colId xmlns:a16="http://schemas.microsoft.com/office/drawing/2014/main" val="1473076047"/>
                    </a:ext>
                  </a:extLst>
                </a:gridCol>
              </a:tblGrid>
              <a:tr h="390555">
                <a:tc>
                  <a:txBody>
                    <a:bodyPr/>
                    <a:lstStyle/>
                    <a:p>
                      <a:pPr algn="ctr"/>
                      <a:endParaRPr lang="en-US" altLang="zh-CN" b="1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425358289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a</a:t>
                      </a:r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487526408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b</a:t>
                      </a:r>
                      <a:endParaRPr lang="zh-CN" altLang="en-US" b="1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3983730575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c</a:t>
                      </a:r>
                      <a:endParaRPr lang="zh-CN" altLang="en-US" b="1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89927192"/>
                  </a:ext>
                </a:extLst>
              </a:tr>
              <a:tr h="30643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d</a:t>
                      </a:r>
                      <a:endParaRPr lang="zh-CN" altLang="en-US" b="1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1170126610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CA8BDCB-9AF9-4C3B-AE41-74C5240C8648}"/>
              </a:ext>
            </a:extLst>
          </p:cNvPr>
          <p:cNvSpPr txBox="1"/>
          <p:nvPr/>
        </p:nvSpPr>
        <p:spPr>
          <a:xfrm>
            <a:off x="2882537" y="39624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Sample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E0C67C-C99F-4D43-83C7-FED2AD1AF174}"/>
              </a:ext>
            </a:extLst>
          </p:cNvPr>
          <p:cNvSpPr txBox="1"/>
          <p:nvPr/>
        </p:nvSpPr>
        <p:spPr>
          <a:xfrm>
            <a:off x="7733211" y="4023360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Original sequences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566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DF26A6-915B-4172-BA68-878347928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Speed-up method: multiprocessing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EF6DEB-C43D-414B-AA86-802779E6F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multiprocessing is a package that supports spawning processes using an API similar to the threading module. </a:t>
            </a:r>
          </a:p>
          <a:p>
            <a:r>
              <a:rPr lang="en-US" altLang="zh-CN" dirty="0"/>
              <a:t>The multiprocessing package offers both local and remote concurrency, effectively side-stepping the Global Interpreter Lock by using subprocesses instead of threads.</a:t>
            </a:r>
          </a:p>
          <a:p>
            <a:r>
              <a:rPr lang="en-US" altLang="zh-CN" dirty="0"/>
              <a:t>Due to this, the multiprocessing module allows the programmer to fully leverage multiple processors on a given machine.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88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D40213-9BDF-4D58-8B14-55F62EF59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Multiprocessing vs. Multithreads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FECA34-E054-48AE-B321-58E125E5A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Due to Global Interpreter Lock in Python, one process has only one thread. Multiprocessing usually have better performance.</a:t>
            </a:r>
          </a:p>
          <a:p>
            <a:endParaRPr lang="en-US" altLang="zh-CN" dirty="0"/>
          </a:p>
          <a:p>
            <a:r>
              <a:rPr lang="en-US" altLang="zh-CN" dirty="0"/>
              <a:t>CPU intensive tasks: Multiprocessing</a:t>
            </a:r>
          </a:p>
          <a:p>
            <a:r>
              <a:rPr lang="en-US" altLang="zh-CN" dirty="0"/>
              <a:t>IO intensive tasks: Multithreads</a:t>
            </a:r>
          </a:p>
        </p:txBody>
      </p:sp>
    </p:spTree>
    <p:extLst>
      <p:ext uri="{BB962C8B-B14F-4D97-AF65-F5344CB8AC3E}">
        <p14:creationId xmlns:p14="http://schemas.microsoft.com/office/powerpoint/2010/main" val="209994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F3F5A0-6F53-4CBA-B2A8-A4775784F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Speed-up result: CPU usage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D92CFC-D06F-4F0F-B645-B151130D0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Intel i7-10750H: 8 cores</a:t>
            </a:r>
          </a:p>
          <a:p>
            <a:endParaRPr lang="en-US" altLang="zh-CN" dirty="0"/>
          </a:p>
          <a:p>
            <a:r>
              <a:rPr lang="en-US" altLang="zh-CN" dirty="0"/>
              <a:t>Multiprocessing: ~100%</a:t>
            </a:r>
          </a:p>
          <a:p>
            <a:r>
              <a:rPr lang="en-US" altLang="zh-CN" dirty="0" err="1"/>
              <a:t>Singleprocessing</a:t>
            </a:r>
            <a:r>
              <a:rPr lang="en-US" altLang="zh-CN" dirty="0"/>
              <a:t>: ~30%</a:t>
            </a:r>
          </a:p>
          <a:p>
            <a:r>
              <a:rPr lang="en-US" altLang="zh-CN" dirty="0" err="1"/>
              <a:t>MegaX</a:t>
            </a:r>
            <a:r>
              <a:rPr lang="en-US" altLang="zh-CN" dirty="0"/>
              <a:t>: ~50%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428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95079-21CE-4DD2-826B-8F92D9EED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Helpful tool: </a:t>
            </a:r>
            <a:r>
              <a:rPr lang="en-US" altLang="zh-CN" dirty="0" err="1"/>
              <a:t>iTOL</a:t>
            </a:r>
            <a:endParaRPr lang="zh-CN" altLang="en-US" dirty="0"/>
          </a:p>
        </p:txBody>
      </p:sp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0B95B552-34DB-4DCB-A167-3E5203DA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Interactive Tree Of Life</a:t>
            </a:r>
            <a:endParaRPr lang="en-US" altLang="zh-CN" dirty="0"/>
          </a:p>
          <a:p>
            <a:r>
              <a:rPr lang="en-US" altLang="zh-CN" dirty="0"/>
              <a:t>Annotate trees with various types of data and export to various graphical formats; scriptable through a batch interface </a:t>
            </a:r>
          </a:p>
          <a:p>
            <a:endParaRPr lang="en-US" altLang="zh-CN" dirty="0"/>
          </a:p>
          <a:p>
            <a:r>
              <a:rPr lang="en-US" altLang="zh-CN" dirty="0"/>
              <a:t>Ivica </a:t>
            </a:r>
            <a:r>
              <a:rPr lang="en-US" altLang="zh-CN" dirty="0" err="1"/>
              <a:t>Letunic</a:t>
            </a:r>
            <a:r>
              <a:rPr lang="en-US" altLang="zh-CN" dirty="0"/>
              <a:t> and Peer Bork</a:t>
            </a:r>
          </a:p>
          <a:p>
            <a:r>
              <a:rPr lang="de-DE" altLang="zh-CN" dirty="0"/>
              <a:t>EMBL, Heidelberg, Germany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3525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B93B6-0DEC-467B-A75D-EB7F31EC8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Helpful tool: </a:t>
            </a:r>
            <a:r>
              <a:rPr lang="en-US" altLang="zh-CN" dirty="0" err="1"/>
              <a:t>iTOL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734B753-A740-47C9-A12D-2886BD835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1" b="5363"/>
          <a:stretch/>
        </p:blipFill>
        <p:spPr>
          <a:xfrm>
            <a:off x="1346875" y="1663149"/>
            <a:ext cx="9392359" cy="4432852"/>
          </a:xfrm>
        </p:spPr>
      </p:pic>
    </p:spTree>
    <p:extLst>
      <p:ext uri="{BB962C8B-B14F-4D97-AF65-F5344CB8AC3E}">
        <p14:creationId xmlns:p14="http://schemas.microsoft.com/office/powerpoint/2010/main" val="1652697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97151D4-EFB0-424C-A751-09A1094D02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38158" y="539750"/>
            <a:ext cx="12410334" cy="565626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1B701E-9C8D-4C0C-A7FA-B333D1A4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437EFA-4699-4906-81EB-B81390BABF77}"/>
              </a:ext>
            </a:extLst>
          </p:cNvPr>
          <p:cNvSpPr txBox="1"/>
          <p:nvPr/>
        </p:nvSpPr>
        <p:spPr>
          <a:xfrm>
            <a:off x="8909050" y="1346200"/>
            <a:ext cx="2504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Red-China Mainland</a:t>
            </a:r>
          </a:p>
          <a:p>
            <a:r>
              <a:rPr lang="en-US" altLang="zh-CN" dirty="0"/>
              <a:t>Yellow-rest of East Asia</a:t>
            </a:r>
          </a:p>
          <a:p>
            <a:r>
              <a:rPr lang="en-US" altLang="zh-CN" dirty="0"/>
              <a:t>Blue-North America</a:t>
            </a:r>
          </a:p>
          <a:p>
            <a:r>
              <a:rPr lang="en-US" altLang="zh-CN" dirty="0"/>
              <a:t>Green-Europe</a:t>
            </a:r>
          </a:p>
          <a:p>
            <a:r>
              <a:rPr lang="en-US" altLang="zh-CN" dirty="0"/>
              <a:t>Purple-Australia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087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E71C47-CE7A-4B54-A797-772163AB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Result: Why not root tree?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9AD4C-7DAD-4CFA-92E4-0A201912E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Root tree seems hard to read and analysis.</a:t>
            </a:r>
          </a:p>
          <a:p>
            <a:r>
              <a:rPr lang="en-US" altLang="zh-CN" dirty="0"/>
              <a:t>Though a sequence from bat’s coronavirus is included, it is not very proper to be the outgroup.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7478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内容占位符 19">
            <a:extLst>
              <a:ext uri="{FF2B5EF4-FFF2-40B4-BE49-F238E27FC236}">
                <a16:creationId xmlns:a16="http://schemas.microsoft.com/office/drawing/2014/main" id="{7AAE2254-1885-410C-AE4D-9542FC42A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91776" y="400050"/>
            <a:ext cx="13204484" cy="6018213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1E52540-5A41-4AEB-B574-FB2F233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F64A06-1518-4716-AEC5-2F387BB785AB}"/>
              </a:ext>
            </a:extLst>
          </p:cNvPr>
          <p:cNvSpPr txBox="1"/>
          <p:nvPr/>
        </p:nvSpPr>
        <p:spPr>
          <a:xfrm>
            <a:off x="8909050" y="1346200"/>
            <a:ext cx="25042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Red-China Mainland</a:t>
            </a:r>
          </a:p>
          <a:p>
            <a:r>
              <a:rPr lang="en-US" altLang="zh-CN" dirty="0"/>
              <a:t>Yellow-rest of East Asia</a:t>
            </a:r>
          </a:p>
          <a:p>
            <a:r>
              <a:rPr lang="en-US" altLang="zh-CN" dirty="0"/>
              <a:t>Blue-North America</a:t>
            </a:r>
          </a:p>
          <a:p>
            <a:r>
              <a:rPr lang="en-US" altLang="zh-CN" dirty="0"/>
              <a:t>Green-Europe</a:t>
            </a:r>
          </a:p>
          <a:p>
            <a:r>
              <a:rPr lang="en-US" altLang="zh-CN" dirty="0"/>
              <a:t>Purple-Australia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923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A04C9E-7C19-43CA-8BB8-80491D23C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9E55DD-5838-4B8E-A108-C0902874C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Introduction to NJ method</a:t>
            </a:r>
          </a:p>
          <a:p>
            <a:r>
              <a:rPr lang="en-US" altLang="zh-CN" dirty="0"/>
              <a:t>Comparison between NJ and other methods</a:t>
            </a:r>
          </a:p>
          <a:p>
            <a:r>
              <a:rPr lang="en-US" altLang="zh-CN" dirty="0" err="1"/>
              <a:t>Boostrapping</a:t>
            </a:r>
            <a:endParaRPr lang="en-US" altLang="zh-CN" dirty="0"/>
          </a:p>
          <a:p>
            <a:r>
              <a:rPr lang="en-US" altLang="zh-CN" dirty="0"/>
              <a:t>Result analysis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649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766FC-AAFC-4360-963F-14D38CDB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F99DAB2-3CC5-489A-9932-8E2D9B078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5230" y="1825625"/>
            <a:ext cx="8981540" cy="4351338"/>
          </a:xfrm>
        </p:spPr>
      </p:pic>
    </p:spTree>
    <p:extLst>
      <p:ext uri="{BB962C8B-B14F-4D97-AF65-F5344CB8AC3E}">
        <p14:creationId xmlns:p14="http://schemas.microsoft.com/office/powerpoint/2010/main" val="104657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766FC-AAFC-4360-963F-14D38CDB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C6C1389-DAAB-4543-8634-3E38FA203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92" y="1825625"/>
            <a:ext cx="9547215" cy="4351338"/>
          </a:xfrm>
        </p:spPr>
      </p:pic>
    </p:spTree>
    <p:extLst>
      <p:ext uri="{BB962C8B-B14F-4D97-AF65-F5344CB8AC3E}">
        <p14:creationId xmlns:p14="http://schemas.microsoft.com/office/powerpoint/2010/main" val="2007696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766FC-AAFC-4360-963F-14D38CDB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7EB1FB0-C5F2-4E69-810B-B42D2C63F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92" y="1825625"/>
            <a:ext cx="9547215" cy="4351338"/>
          </a:xfrm>
        </p:spPr>
      </p:pic>
    </p:spTree>
    <p:extLst>
      <p:ext uri="{BB962C8B-B14F-4D97-AF65-F5344CB8AC3E}">
        <p14:creationId xmlns:p14="http://schemas.microsoft.com/office/powerpoint/2010/main" val="2737535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766FC-AAFC-4360-963F-14D38CDB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8D21C1-A24C-4720-9E3A-E9D9919F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2392" y="1825625"/>
            <a:ext cx="9547215" cy="4351338"/>
          </a:xfrm>
        </p:spPr>
      </p:pic>
    </p:spTree>
    <p:extLst>
      <p:ext uri="{BB962C8B-B14F-4D97-AF65-F5344CB8AC3E}">
        <p14:creationId xmlns:p14="http://schemas.microsoft.com/office/powerpoint/2010/main" val="263006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D336B6-121C-4712-AC20-06F896D2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8CC93B-BB6E-45C4-96CC-67E95D259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More complicated distance matrix (transitions vs transversions, K2P......)</a:t>
            </a:r>
          </a:p>
          <a:p>
            <a:r>
              <a:rPr lang="en-US" altLang="zh-CN" dirty="0"/>
              <a:t>Improve of NJ</a:t>
            </a:r>
          </a:p>
          <a:p>
            <a:r>
              <a:rPr lang="en-US" altLang="zh-CN" dirty="0"/>
              <a:t>Automatically draw a tree</a:t>
            </a:r>
          </a:p>
        </p:txBody>
      </p:sp>
    </p:spTree>
    <p:extLst>
      <p:ext uri="{BB962C8B-B14F-4D97-AF65-F5344CB8AC3E}">
        <p14:creationId xmlns:p14="http://schemas.microsoft.com/office/powerpoint/2010/main" val="1003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D2DEA35-358F-40DE-ACD4-7D71A005F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505308B-651D-4571-8F67-BFBEEC240D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7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Neighbor Joining</a:t>
            </a:r>
            <a:r>
              <a:rPr lang="zh-CN" altLang="en-US" dirty="0"/>
              <a:t> </a:t>
            </a:r>
            <a:r>
              <a:rPr lang="en-US" altLang="zh-CN" dirty="0"/>
              <a:t>(NJ)</a:t>
            </a:r>
            <a:r>
              <a:rPr lang="en-US" dirty="0"/>
              <a:t>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Neighbors = pair of nodes who have one node connecting them.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87" y="2513955"/>
            <a:ext cx="3933825" cy="1323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7002" y="4182363"/>
            <a:ext cx="100221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 and B are neighbors (connected by only one internal node) </a:t>
            </a:r>
          </a:p>
          <a:p>
            <a:r>
              <a:rPr lang="en-US" sz="20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C and D are neighbors.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 and C are not neighbors.  (A, D),  (B, C),  (B, D) are not neighbors.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5850235"/>
            <a:ext cx="10375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Neighbor-joining:</a:t>
            </a:r>
          </a:p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Saitou N,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(1987) The neighbor-joining method: a new method for reconstructing phylogenetic</a:t>
            </a:r>
          </a:p>
          <a:p>
            <a:r>
              <a:rPr lang="nl-NL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trees. Mol Biol Evol. 4:406-25.</a:t>
            </a:r>
            <a:endParaRPr lang="en-US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018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893" y="365125"/>
            <a:ext cx="10800907" cy="1325563"/>
          </a:xfrm>
        </p:spPr>
        <p:txBody>
          <a:bodyPr/>
          <a:lstStyle/>
          <a:p>
            <a:r>
              <a:rPr lang="en-US" dirty="0"/>
              <a:t>Neighbor-Joining:</a:t>
            </a:r>
            <a:br>
              <a:rPr lang="en-US" dirty="0"/>
            </a:br>
            <a:r>
              <a:rPr lang="en-US" dirty="0"/>
              <a:t>Principle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38151" y="81884"/>
            <a:ext cx="5019439" cy="66087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2140" y="1973929"/>
            <a:ext cx="5936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to find neighbors? How to construct the tree?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72140" y="2528943"/>
            <a:ext cx="6489590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0. Start with a “star” tree and a n by n distance matrix.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Q matrix based on distance matrix.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pair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 for which Q(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i,j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has its lowest value. Join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 to create a node </a:t>
            </a:r>
            <a:r>
              <a:rPr lang="en-US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connected to the central node. Update lengths/weights of new branch (i.e., calculate distance from the pair members to the new node.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 the distance matrix [(n-1) 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 (n-1)]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i.e., calculate the distance from each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to the new node.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AutoNum type="arabicPeriod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Repeat 1-3 with the updated distance matrix.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13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5890" y="-7496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Neighbor-Joining: Principle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5642" y="1144360"/>
            <a:ext cx="11096750" cy="482330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0070C0"/>
                </a:solidFill>
              </a:rPr>
              <a:t>Calculate the Q matrix based on distance matrix. Join (</a:t>
            </a:r>
            <a:r>
              <a:rPr lang="en-US" sz="2400" dirty="0" err="1">
                <a:solidFill>
                  <a:srgbClr val="0070C0"/>
                </a:solidFill>
              </a:rPr>
              <a:t>i,j</a:t>
            </a:r>
            <a:r>
              <a:rPr lang="en-US" sz="2400" dirty="0">
                <a:solidFill>
                  <a:srgbClr val="0070C0"/>
                </a:solidFill>
              </a:rPr>
              <a:t>) with smallest Q(</a:t>
            </a:r>
            <a:r>
              <a:rPr lang="en-US" sz="2400" dirty="0" err="1">
                <a:solidFill>
                  <a:srgbClr val="0070C0"/>
                </a:solidFill>
              </a:rPr>
              <a:t>i,j</a:t>
            </a:r>
            <a:r>
              <a:rPr lang="en-US" sz="2400" dirty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0070C0"/>
                </a:solidFill>
              </a:rPr>
              <a:t>Calculate lengths/weights of new branch.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US" sz="2400" dirty="0">
                <a:solidFill>
                  <a:srgbClr val="0070C0"/>
                </a:solidFill>
              </a:rPr>
              <a:t>Update distance matrix.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endParaRPr 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785" y="1658328"/>
            <a:ext cx="6841810" cy="11286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22" r="30585"/>
          <a:stretch/>
        </p:blipFill>
        <p:spPr>
          <a:xfrm>
            <a:off x="2761125" y="5742927"/>
            <a:ext cx="6174562" cy="11150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85" y="3163862"/>
            <a:ext cx="9007626" cy="200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46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B38A20-4AFA-4AA5-9BB9-CEA1C256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UPGMA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AD0567-0788-4339-9785-50A763CEB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Assumption: evolution rate in different germlines keeps the same</a:t>
            </a:r>
          </a:p>
          <a:p>
            <a:r>
              <a:rPr lang="en-US" altLang="zh-CN" dirty="0"/>
              <a:t>Go WRONG when rates differ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5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86A215-7FE9-48F1-936D-C2B21475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477B48-6CF7-44AF-A7A2-BD3659F16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Do not rely on statistic method of any evolution model</a:t>
            </a:r>
          </a:p>
          <a:p>
            <a:r>
              <a:rPr lang="en-US" altLang="zh-CN" dirty="0"/>
              <a:t>Mutations happen mysterious</a:t>
            </a:r>
          </a:p>
          <a:p>
            <a:r>
              <a:rPr lang="en-US" altLang="zh-CN" dirty="0"/>
              <a:t>Go WRONG when the number of nucleotides substitution is massive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9231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3C269-34D0-4B25-B811-F9249D0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C5BC2-14FB-41B7-A62C-0BDF2832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Depends on the selection of nucleotides substitution model</a:t>
            </a:r>
          </a:p>
          <a:p>
            <a:r>
              <a:rPr lang="en-US" altLang="zh-CN" dirty="0"/>
              <a:t>The correctness of topology and the estimation precision of branch length could not be satisfied together</a:t>
            </a:r>
          </a:p>
          <a:p>
            <a:r>
              <a:rPr lang="en-US" altLang="zh-CN" dirty="0"/>
              <a:t>Bad method when number of groups are big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088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146BD-DCBB-482B-80F4-2EA8BDA1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Assessing significance of Tree 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78716B-4969-4D24-95BB-A622B3BE1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en-US" altLang="zh-CN" dirty="0"/>
              <a:t>Bootstrapping methods are used.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Given an alignment, randomly pick columns from alignment with replacement.(</a:t>
            </a:r>
            <a:r>
              <a:rPr lang="zh-CN" altLang="en-US" dirty="0"/>
              <a:t>放回式抽样</a:t>
            </a:r>
            <a:r>
              <a:rPr lang="en-US" altLang="zh-CN" dirty="0"/>
              <a:t>) 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Apply tree building to new data set. 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Repeat selection a number of times. 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The frequency with which each clade in the original tree is observed is measure of confidence for that clade.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9315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983</Words>
  <Application>Microsoft Office PowerPoint</Application>
  <PresentationFormat>宽屏</PresentationFormat>
  <Paragraphs>224</Paragraphs>
  <Slides>25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Final presentation</vt:lpstr>
      <vt:lpstr>Outline</vt:lpstr>
      <vt:lpstr>Neighbor Joining (NJ) </vt:lpstr>
      <vt:lpstr>Neighbor-Joining: Principle</vt:lpstr>
      <vt:lpstr>Neighbor-Joining: Principle</vt:lpstr>
      <vt:lpstr>UPGMA</vt:lpstr>
      <vt:lpstr>MP</vt:lpstr>
      <vt:lpstr>ML</vt:lpstr>
      <vt:lpstr>Assessing significance of Tree </vt:lpstr>
      <vt:lpstr>Bootstrapping</vt:lpstr>
      <vt:lpstr>Bootstrapping Sample</vt:lpstr>
      <vt:lpstr>Speed-up method: multiprocessing</vt:lpstr>
      <vt:lpstr>Multiprocessing vs. Multithreads</vt:lpstr>
      <vt:lpstr>Speed-up result: CPU usage</vt:lpstr>
      <vt:lpstr>Helpful tool: iTOL</vt:lpstr>
      <vt:lpstr>Helpful tool: iTOL</vt:lpstr>
      <vt:lpstr>Result</vt:lpstr>
      <vt:lpstr>Result: Why not root tree?</vt:lpstr>
      <vt:lpstr>Result</vt:lpstr>
      <vt:lpstr>Result</vt:lpstr>
      <vt:lpstr>Result</vt:lpstr>
      <vt:lpstr>Result</vt:lpstr>
      <vt:lpstr>Result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dc:creator>李 震</dc:creator>
  <cp:lastModifiedBy>王 子卓</cp:lastModifiedBy>
  <cp:revision>29</cp:revision>
  <dcterms:created xsi:type="dcterms:W3CDTF">2020-06-17T17:11:43Z</dcterms:created>
  <dcterms:modified xsi:type="dcterms:W3CDTF">2020-06-18T07:36:17Z</dcterms:modified>
</cp:coreProperties>
</file>